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12"/>
  </p:notesMasterIdLst>
  <p:sldIdLst>
    <p:sldId id="256" r:id="rId2"/>
    <p:sldId id="259" r:id="rId3"/>
    <p:sldId id="257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3BB0CE-7F50-D6D4-66DE-5905500D149E}" name="Blackwell, Pauline, CDA" initials="PB" userId="S::Pauline.Blackwell@acgov.org::9beb7839-82f8-4637-abef-c9aad563c22c" providerId="AD"/>
  <p188:author id="{09D596F9-6AB4-5CDD-4DCC-AFC194625B71}" name="Draper, Nicholas, CDA" initials="ND" userId="S::nicholas.draper@acgov.org::a8a0698a-c02e-4418-90ca-73a516d26b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1BD2AE-18CA-4794-BD03-6DED5FD80622}" v="665" dt="2026-03-02T19:08:42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9"/>
    <p:restoredTop sz="94696"/>
  </p:normalViewPr>
  <p:slideViewPr>
    <p:cSldViewPr snapToGrid="0" snapToObjects="1">
      <p:cViewPr varScale="1">
        <p:scale>
          <a:sx n="40" d="100"/>
          <a:sy n="40" d="100"/>
        </p:scale>
        <p:origin x="24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6" d="100"/>
          <a:sy n="166" d="100"/>
        </p:scale>
        <p:origin x="448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77888-0295-5449-88BD-8A5C003C81F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E85F7-1CC2-9A45-BCAA-925675C8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E85F7-1CC2-9A45-BCAA-925675C8E3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9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E85F7-1CC2-9A45-BCAA-925675C8E3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4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4E56-13AF-DD48-9B65-B9DD12E08E13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EE2-971D-7D47-BF3D-6BFBAF41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0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4E56-13AF-DD48-9B65-B9DD12E08E13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EE2-971D-7D47-BF3D-6BFBAF41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2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4E56-13AF-DD48-9B65-B9DD12E08E13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EE2-971D-7D47-BF3D-6BFBAF41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65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CHCD Templa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9DBB95-B466-B34A-90B1-88CE03271C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148" y="743018"/>
            <a:ext cx="3886200" cy="199640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B90A98-C34A-2F42-AD04-6B5CDE71D164}"/>
              </a:ext>
            </a:extLst>
          </p:cNvPr>
          <p:cNvSpPr/>
          <p:nvPr userDrawn="1"/>
        </p:nvSpPr>
        <p:spPr>
          <a:xfrm>
            <a:off x="4495800" y="743018"/>
            <a:ext cx="2804410" cy="40473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CBD5093B-A4ED-244A-9422-C9638E172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50" y="9126652"/>
            <a:ext cx="683302" cy="5921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030110-6B5B-9C45-8761-6CE0FD4D5AB1}"/>
              </a:ext>
            </a:extLst>
          </p:cNvPr>
          <p:cNvSpPr/>
          <p:nvPr userDrawn="1"/>
        </p:nvSpPr>
        <p:spPr>
          <a:xfrm>
            <a:off x="4495800" y="1278353"/>
            <a:ext cx="2804410" cy="1750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1FCAE-478B-A949-9B1A-17BAE8FAC70F}"/>
              </a:ext>
            </a:extLst>
          </p:cNvPr>
          <p:cNvSpPr/>
          <p:nvPr userDrawn="1"/>
        </p:nvSpPr>
        <p:spPr>
          <a:xfrm>
            <a:off x="450148" y="2739422"/>
            <a:ext cx="3886200" cy="2895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5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HCD Templa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9DBB95-B466-B34A-90B1-88CE03271C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148" y="958668"/>
            <a:ext cx="3886200" cy="228704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B90A98-C34A-2F42-AD04-6B5CDE71D164}"/>
              </a:ext>
            </a:extLst>
          </p:cNvPr>
          <p:cNvSpPr/>
          <p:nvPr userDrawn="1"/>
        </p:nvSpPr>
        <p:spPr>
          <a:xfrm>
            <a:off x="4495800" y="958668"/>
            <a:ext cx="2804410" cy="40473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CBD5093B-A4ED-244A-9422-C9638E172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50" y="9126652"/>
            <a:ext cx="683302" cy="5921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030110-6B5B-9C45-8761-6CE0FD4D5AB1}"/>
              </a:ext>
            </a:extLst>
          </p:cNvPr>
          <p:cNvSpPr/>
          <p:nvPr userDrawn="1"/>
        </p:nvSpPr>
        <p:spPr>
          <a:xfrm>
            <a:off x="4495800" y="1494003"/>
            <a:ext cx="2804410" cy="1750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7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4E56-13AF-DD48-9B65-B9DD12E08E13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EE2-971D-7D47-BF3D-6BFBAF41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4E56-13AF-DD48-9B65-B9DD12E08E13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EE2-971D-7D47-BF3D-6BFBAF41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8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4E56-13AF-DD48-9B65-B9DD12E08E13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EE2-971D-7D47-BF3D-6BFBAF41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4E56-13AF-DD48-9B65-B9DD12E08E13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EE2-971D-7D47-BF3D-6BFBAF41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4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4E56-13AF-DD48-9B65-B9DD12E08E13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EE2-971D-7D47-BF3D-6BFBAF41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4E56-13AF-DD48-9B65-B9DD12E08E13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EE2-971D-7D47-BF3D-6BFBAF41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6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4E56-13AF-DD48-9B65-B9DD12E08E13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EE2-971D-7D47-BF3D-6BFBAF41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7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4E56-13AF-DD48-9B65-B9DD12E08E13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4EE2-971D-7D47-BF3D-6BFBAF41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0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14E56-13AF-DD48-9B65-B9DD12E08E13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B4EE2-971D-7D47-BF3D-6BFBAF41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684" r:id="rId1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50CC7CA-2AA9-364D-ADF4-0E6DB6808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34326"/>
              </p:ext>
            </p:extLst>
          </p:nvPr>
        </p:nvGraphicFramePr>
        <p:xfrm>
          <a:off x="452854" y="3460460"/>
          <a:ext cx="68580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4903847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138268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9075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3167906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Capital Funding: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$7,000,000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Construction Start: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February 2026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8128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Operations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Completion: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August 2027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1233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Other County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Residential Development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$75,539,809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2603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City Match: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$18,087,701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Per Unit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$944,248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3051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8755A87-F749-6343-B9D8-E1AEF7525455}"/>
              </a:ext>
            </a:extLst>
          </p:cNvPr>
          <p:cNvSpPr txBox="1"/>
          <p:nvPr/>
        </p:nvSpPr>
        <p:spPr>
          <a:xfrm>
            <a:off x="450146" y="404708"/>
            <a:ext cx="685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ranklin Gothic ATF" panose="020B0503060602040204" pitchFamily="34" charset="77"/>
              </a:rPr>
              <a:t>Measure W Home Together Fund: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Ephesian Legacy Court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FC822-2A53-3D41-A050-E9A686AF40A8}"/>
              </a:ext>
            </a:extLst>
          </p:cNvPr>
          <p:cNvSpPr txBox="1"/>
          <p:nvPr/>
        </p:nvSpPr>
        <p:spPr>
          <a:xfrm>
            <a:off x="4490519" y="773694"/>
            <a:ext cx="2815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PRE-DEVELOPMENT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CCF87-A98F-9A49-A872-27A7F23CB85F}"/>
              </a:ext>
            </a:extLst>
          </p:cNvPr>
          <p:cNvSpPr txBox="1"/>
          <p:nvPr/>
        </p:nvSpPr>
        <p:spPr>
          <a:xfrm>
            <a:off x="451625" y="2770018"/>
            <a:ext cx="3880624" cy="251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Location: </a:t>
            </a:r>
            <a:r>
              <a:rPr lang="en-US" sz="1000" dirty="0">
                <a:solidFill>
                  <a:schemeClr val="bg1"/>
                </a:solidFill>
                <a:latin typeface="Franklin Gothic ATF" panose="020B0503060602040204" pitchFamily="34" charset="77"/>
              </a:rPr>
              <a:t>1708 Harmon Street, Berkeley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604A58-B59F-3D4E-B845-5E7D4B70AF15}"/>
              </a:ext>
            </a:extLst>
          </p:cNvPr>
          <p:cNvSpPr txBox="1"/>
          <p:nvPr/>
        </p:nvSpPr>
        <p:spPr>
          <a:xfrm>
            <a:off x="450146" y="3159542"/>
            <a:ext cx="6858000" cy="26161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lIns="91440" tIns="45720" rIns="0" bIns="45720" rtlCol="0" anchor="ctr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Developer:  Community Housing Development Corporation </a:t>
            </a:r>
            <a:r>
              <a:rPr lang="en-US" sz="1100" dirty="0">
                <a:latin typeface="Franklin Gothic ATF" panose="020B0503060602040204" pitchFamily="34" charset="77"/>
              </a:rPr>
              <a:t>|  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Architect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:  Kodama </a:t>
            </a:r>
            <a:r>
              <a:rPr lang="en-US" sz="1100" b="1" dirty="0" err="1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Diseno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 Architects</a:t>
            </a:r>
            <a:endParaRPr lang="en-US" sz="1100" dirty="0">
              <a:latin typeface="Franklin Gothic ATF" panose="020B0503060602040204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E5CAD5-0B65-AA45-B043-475FF1632B47}"/>
              </a:ext>
            </a:extLst>
          </p:cNvPr>
          <p:cNvSpPr txBox="1"/>
          <p:nvPr/>
        </p:nvSpPr>
        <p:spPr>
          <a:xfrm>
            <a:off x="4580239" y="1420221"/>
            <a:ext cx="2636108" cy="103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000" dirty="0">
                <a:latin typeface="Franklin Gothic ATF" panose="020B0503060602040204" pitchFamily="34" charset="77"/>
              </a:rPr>
              <a:t>Ephesian Legacy Court Apartments consists of 80 housing units with 79 units serving low-income senior households. Forty (40) units will be reserved for households experiencing homelessness.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4192C3-CD0D-FF4B-A021-517A1947DD44}"/>
              </a:ext>
            </a:extLst>
          </p:cNvPr>
          <p:cNvSpPr txBox="1"/>
          <p:nvPr/>
        </p:nvSpPr>
        <p:spPr>
          <a:xfrm>
            <a:off x="5053140" y="9600855"/>
            <a:ext cx="22530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Franklin Gothic ATF" panose="020B0503060602040204" pitchFamily="34" charset="77"/>
              </a:rPr>
              <a:t>as of February 2026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9033B7D-2B61-2A42-8A82-BE210FCAF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95939"/>
              </p:ext>
            </p:extLst>
          </p:nvPr>
        </p:nvGraphicFramePr>
        <p:xfrm>
          <a:off x="452821" y="4645938"/>
          <a:ext cx="6858000" cy="235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</a:tblGrid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Permanent Financing Sources (updated 12/8/2025)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Amount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% of Total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Fund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$7,000,000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9.3%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Permanent Mortgage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$4,455,000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5.9%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State HCD Multifamily Housing Program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$18,718,944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24.8%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90959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City of Berkeley Measure O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$14,531,301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19.2%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City of Berkeley Housing Trust Fund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$3,556,400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4.7%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Deferred Developer Fee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$1,700,000</a:t>
                      </a:r>
                      <a:endParaRPr lang="en-US" sz="850" dirty="0"/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2.2%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6293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General Partner Equity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$1,000,000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1.3%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70269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4% LIHTC Equity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$24,578,164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32.5%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18199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 Sources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$75,539,809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100%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graphicFrame>
        <p:nvGraphicFramePr>
          <p:cNvPr id="46" name="Table 5">
            <a:extLst>
              <a:ext uri="{FF2B5EF4-FFF2-40B4-BE49-F238E27FC236}">
                <a16:creationId xmlns:a16="http://schemas.microsoft.com/office/drawing/2014/main" id="{71BCC7C1-B7B2-1F4F-8B27-9C4FC8A47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089418"/>
              </p:ext>
            </p:extLst>
          </p:nvPr>
        </p:nvGraphicFramePr>
        <p:xfrm>
          <a:off x="452821" y="7114819"/>
          <a:ext cx="3433377" cy="165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475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724898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724898">
                  <a:extLst>
                    <a:ext uri="{9D8B030D-6E8A-4147-A177-3AD203B41FA5}">
                      <a16:colId xmlns:a16="http://schemas.microsoft.com/office/drawing/2014/main" val="1559680201"/>
                    </a:ext>
                  </a:extLst>
                </a:gridCol>
                <a:gridCol w="850106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235783">
                <a:tc gridSpan="4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Mix Affordability Levels</a:t>
                      </a:r>
                      <a:endParaRPr lang="en-US" sz="85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 marL="83127" marR="83127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Income Level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1-Bd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2-Bd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Total Units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40% AMI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90959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27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27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Manager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79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80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graphicFrame>
        <p:nvGraphicFramePr>
          <p:cNvPr id="47" name="Table 5">
            <a:extLst>
              <a:ext uri="{FF2B5EF4-FFF2-40B4-BE49-F238E27FC236}">
                <a16:creationId xmlns:a16="http://schemas.microsoft.com/office/drawing/2014/main" id="{09E09371-337B-5949-A347-94E0B300E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952102"/>
              </p:ext>
            </p:extLst>
          </p:nvPr>
        </p:nvGraphicFramePr>
        <p:xfrm>
          <a:off x="3943350" y="7114819"/>
          <a:ext cx="3367471" cy="97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511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by Target Population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Units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Homeless Seniors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Low-Income Seniors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39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0705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79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09F29AE-B5EB-ED24-3C97-A3E8ECDC62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998" b="299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9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11623-7487-57F5-8543-99851D05C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D501494-D432-0DF7-F669-B65A5BCA1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58071"/>
              </p:ext>
            </p:extLst>
          </p:nvPr>
        </p:nvGraphicFramePr>
        <p:xfrm>
          <a:off x="452854" y="3460460"/>
          <a:ext cx="68580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4903847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138268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9075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3167906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Capital Funding: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$2,975,000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Construction Start: 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March 2027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8128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Operations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Completion: 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October 2028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1233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Other County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Total Development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$58,478,165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2603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City Match: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$10,000,000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Per Unit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$859,973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3051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3A5CCE-B8C6-36D3-AB43-52850F01A689}"/>
              </a:ext>
            </a:extLst>
          </p:cNvPr>
          <p:cNvSpPr txBox="1"/>
          <p:nvPr/>
        </p:nvSpPr>
        <p:spPr>
          <a:xfrm>
            <a:off x="450146" y="404708"/>
            <a:ext cx="685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ranklin Gothic ATF" panose="020B0503060602040204" pitchFamily="34" charset="77"/>
              </a:rPr>
              <a:t>Measure W Home Together Fund: East 12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  <a:latin typeface="Franklin Gothic ATF" panose="020B0503060602040204" pitchFamily="34" charset="77"/>
              </a:rPr>
              <a:t>th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ranklin Gothic ATF" panose="020B0503060602040204" pitchFamily="34" charset="77"/>
              </a:rPr>
              <a:t> Circle	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15E32F-6DF3-BC1E-8974-F2664A466AA2}"/>
              </a:ext>
            </a:extLst>
          </p:cNvPr>
          <p:cNvSpPr txBox="1"/>
          <p:nvPr/>
        </p:nvSpPr>
        <p:spPr>
          <a:xfrm>
            <a:off x="451625" y="2770018"/>
            <a:ext cx="3880624" cy="251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Location: 1221-1223 33</a:t>
            </a:r>
            <a:r>
              <a:rPr lang="en-US" sz="1000" b="1" baseline="30000" dirty="0">
                <a:solidFill>
                  <a:schemeClr val="bg1"/>
                </a:solidFill>
                <a:latin typeface="Franklin Gothic ATF" panose="020B0503060602040204" pitchFamily="34" charset="77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 Avenue, Oakland</a:t>
            </a:r>
            <a:endParaRPr lang="en-US" sz="1000" dirty="0">
              <a:solidFill>
                <a:schemeClr val="bg1"/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60C0F-9BC1-B3D8-0784-CB9AC04412B1}"/>
              </a:ext>
            </a:extLst>
          </p:cNvPr>
          <p:cNvSpPr txBox="1"/>
          <p:nvPr/>
        </p:nvSpPr>
        <p:spPr>
          <a:xfrm>
            <a:off x="450146" y="3159542"/>
            <a:ext cx="6858000" cy="26161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lIns="91440" tIns="45720" rIns="0" bIns="45720" rtlCol="0" anchor="ctr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Developer: The Unity Council </a:t>
            </a:r>
            <a:r>
              <a:rPr lang="en-US" sz="1100" dirty="0">
                <a:latin typeface="Franklin Gothic ATF" panose="020B0503060602040204" pitchFamily="34" charset="77"/>
              </a:rPr>
              <a:t>|  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Architect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:  PYATOK</a:t>
            </a:r>
            <a:endParaRPr lang="en-US" sz="1100" dirty="0">
              <a:latin typeface="Franklin Gothic ATF" panose="020B0503060602040204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F2CBD0-C30A-F3E8-B210-34B1FCD2856B}"/>
              </a:ext>
            </a:extLst>
          </p:cNvPr>
          <p:cNvSpPr txBox="1"/>
          <p:nvPr/>
        </p:nvSpPr>
        <p:spPr>
          <a:xfrm>
            <a:off x="4580239" y="1420221"/>
            <a:ext cx="2636108" cy="103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000" dirty="0">
                <a:latin typeface="Franklin Gothic ATF" panose="020B0503060602040204" pitchFamily="34" charset="77"/>
              </a:rPr>
              <a:t>East 12</a:t>
            </a:r>
            <a:r>
              <a:rPr lang="en-US" sz="1000" baseline="30000" dirty="0">
                <a:latin typeface="Franklin Gothic ATF" panose="020B0503060602040204" pitchFamily="34" charset="77"/>
              </a:rPr>
              <a:t>th</a:t>
            </a:r>
            <a:r>
              <a:rPr lang="en-US" sz="1000" dirty="0">
                <a:latin typeface="Franklin Gothic ATF" panose="020B0503060602040204" pitchFamily="34" charset="77"/>
              </a:rPr>
              <a:t> Circle consists of 68 housing units with 67 units serving low-income households. Seventeen (17) units will be reserved for homeless households and persons with disabilities.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66BE30-080B-5CF4-6B7A-3DD4900F3E32}"/>
              </a:ext>
            </a:extLst>
          </p:cNvPr>
          <p:cNvSpPr txBox="1"/>
          <p:nvPr/>
        </p:nvSpPr>
        <p:spPr>
          <a:xfrm>
            <a:off x="5053140" y="9600855"/>
            <a:ext cx="22530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Franklin Gothic ATF" panose="020B0503060602040204" pitchFamily="34" charset="77"/>
              </a:rPr>
              <a:t>as of February 2026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8FFB36-E50E-0D74-AEDE-9673F284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98287"/>
              </p:ext>
            </p:extLst>
          </p:nvPr>
        </p:nvGraphicFramePr>
        <p:xfrm>
          <a:off x="457200" y="4621271"/>
          <a:ext cx="6858000" cy="212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</a:tblGrid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Permanent Financing Sources (updated 12/8/2025)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Amount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% of Total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Fund Capital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$2,975,000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5.1%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Bay Area Housing Innovation Fund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$10,997,116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18.8%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90959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City of Oakland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$10,000,000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17.1%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Self Help Ventures Fun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$2,543,696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4.3%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GP Sponsor Equity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$6,057,892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10.3%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6293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Impact Fee Waivers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$1,877,960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3.2%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70269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4%LIHTC Equity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$24,224,500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41.4%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233996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 Sources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$58,478,164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100%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graphicFrame>
        <p:nvGraphicFramePr>
          <p:cNvPr id="47" name="Table 5">
            <a:extLst>
              <a:ext uri="{FF2B5EF4-FFF2-40B4-BE49-F238E27FC236}">
                <a16:creationId xmlns:a16="http://schemas.microsoft.com/office/drawing/2014/main" id="{E02F4234-6EBB-AAD2-58EE-7702EAA9C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75957"/>
              </p:ext>
            </p:extLst>
          </p:nvPr>
        </p:nvGraphicFramePr>
        <p:xfrm>
          <a:off x="3927541" y="6874885"/>
          <a:ext cx="3367471" cy="964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511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19342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by Target Population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Units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Homeless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Low-Income Households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50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0705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67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A6190AC-F2B1-6CAA-F1DD-C7798016D693}"/>
              </a:ext>
            </a:extLst>
          </p:cNvPr>
          <p:cNvSpPr txBox="1"/>
          <p:nvPr/>
        </p:nvSpPr>
        <p:spPr>
          <a:xfrm>
            <a:off x="4490519" y="773694"/>
            <a:ext cx="2815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PRE-DEVELOPMENT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08C7351-E0AA-CB75-43D4-3BE02143E0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884" b="3884"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BA6FF31-82F3-7737-138A-8A12181F9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215541"/>
              </p:ext>
            </p:extLst>
          </p:nvPr>
        </p:nvGraphicFramePr>
        <p:xfrm>
          <a:off x="450146" y="6860149"/>
          <a:ext cx="3367471" cy="17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718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710983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710983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  <a:gridCol w="833787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222850">
                <a:tc gridSpan="4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Mix Affordability Levels</a:t>
                      </a:r>
                      <a:endParaRPr lang="en-US" sz="85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 marL="83127" marR="83127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Income Level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1-Bd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2-Bd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Total Units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40% AMI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96016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60% AMI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33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36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23934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Manager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64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68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63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FA240-01E8-76A3-DF7C-3BCB44094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2B3B0FE-0293-C6BA-A2F9-475D9BC6F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276690"/>
              </p:ext>
            </p:extLst>
          </p:nvPr>
        </p:nvGraphicFramePr>
        <p:xfrm>
          <a:off x="452854" y="3460460"/>
          <a:ext cx="68580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4903847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138268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9075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3167906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Capital Funding: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$3,200,000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Construction Start: 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December 2026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8128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Operations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$450,000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Completion: 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December 2028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1233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Other County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Total Development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$74,223,216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2603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City Match: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$28,771,000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Per Unit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$1,400,438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3051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77DEB12-D49E-43CA-FDEB-B947408779BD}"/>
              </a:ext>
            </a:extLst>
          </p:cNvPr>
          <p:cNvSpPr txBox="1"/>
          <p:nvPr/>
        </p:nvSpPr>
        <p:spPr>
          <a:xfrm>
            <a:off x="450146" y="404708"/>
            <a:ext cx="685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ranklin Gothic ATF" panose="020B0503060602040204" pitchFamily="34" charset="77"/>
              </a:rPr>
              <a:t>Measure W Home Together Fund: 500 Lake Park Apartments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00100A-1003-F1B2-F677-713F8705D97D}"/>
              </a:ext>
            </a:extLst>
          </p:cNvPr>
          <p:cNvSpPr txBox="1"/>
          <p:nvPr/>
        </p:nvSpPr>
        <p:spPr>
          <a:xfrm>
            <a:off x="451625" y="2770018"/>
            <a:ext cx="3880624" cy="251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Location: 500 Lake Park Avenue, Oakland </a:t>
            </a:r>
            <a:endParaRPr lang="en-US" sz="1000" dirty="0">
              <a:solidFill>
                <a:schemeClr val="bg1"/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757694-DED1-BE24-3EAB-2A72550E6905}"/>
              </a:ext>
            </a:extLst>
          </p:cNvPr>
          <p:cNvSpPr txBox="1"/>
          <p:nvPr/>
        </p:nvSpPr>
        <p:spPr>
          <a:xfrm>
            <a:off x="450146" y="3159542"/>
            <a:ext cx="6858000" cy="26161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lIns="91440" tIns="45720" rIns="0" bIns="45720" rtlCol="0" anchor="ctr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Developer: EAH Housing  </a:t>
            </a:r>
            <a:r>
              <a:rPr lang="en-US" sz="1100" dirty="0">
                <a:latin typeface="Franklin Gothic ATF" panose="020B0503060602040204" pitchFamily="34" charset="77"/>
              </a:rPr>
              <a:t>|  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Architect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: Lowney Architecture</a:t>
            </a:r>
            <a:endParaRPr lang="en-US" sz="1100" dirty="0">
              <a:latin typeface="Franklin Gothic ATF" panose="020B0503060602040204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321459-87F0-A83B-BC70-8B7261650E78}"/>
              </a:ext>
            </a:extLst>
          </p:cNvPr>
          <p:cNvSpPr txBox="1"/>
          <p:nvPr/>
        </p:nvSpPr>
        <p:spPr>
          <a:xfrm>
            <a:off x="3927541" y="8320993"/>
            <a:ext cx="3378605" cy="5692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850" b="1" dirty="0">
                <a:latin typeface="Franklin Gothic ATF" panose="020B0503060602040204" pitchFamily="34" charset="77"/>
              </a:rPr>
              <a:t>Units @ 20% AMI:</a:t>
            </a:r>
            <a:br>
              <a:rPr lang="en-US" sz="850" b="1" dirty="0">
                <a:latin typeface="Franklin Gothic ATF" panose="020B0503060602040204" pitchFamily="34" charset="77"/>
              </a:rPr>
            </a:br>
            <a:r>
              <a:rPr lang="en-US" sz="850" dirty="0">
                <a:latin typeface="Franklin Gothic ATF" panose="020B0503060602040204" pitchFamily="34" charset="77"/>
              </a:rPr>
              <a:t>Twenty (20) units will be restricted to households with incomes at or below 20% Area Median Income.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354C7A-7B5E-D2C0-DF42-58C33FF73FAA}"/>
              </a:ext>
            </a:extLst>
          </p:cNvPr>
          <p:cNvSpPr txBox="1"/>
          <p:nvPr/>
        </p:nvSpPr>
        <p:spPr>
          <a:xfrm>
            <a:off x="4580239" y="1420221"/>
            <a:ext cx="2636108" cy="103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000" dirty="0">
                <a:latin typeface="Franklin Gothic ATF" panose="020B0503060602040204" pitchFamily="34" charset="77"/>
              </a:rPr>
              <a:t>500 Lake Park Apartments consists of 53 housing units with 52 units serving low-income households and ground floor retail. Twenty (20) units will be reserved for homeless veterans.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92A57B-664E-232E-C0EC-671E7D16C593}"/>
              </a:ext>
            </a:extLst>
          </p:cNvPr>
          <p:cNvSpPr txBox="1"/>
          <p:nvPr/>
        </p:nvSpPr>
        <p:spPr>
          <a:xfrm>
            <a:off x="5053140" y="9600855"/>
            <a:ext cx="22530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Franklin Gothic ATF" panose="020B0503060602040204" pitchFamily="34" charset="77"/>
              </a:rPr>
              <a:t>as of February 2026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7CA4347-5825-0718-AD59-6523FFC8C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704702"/>
              </p:ext>
            </p:extLst>
          </p:nvPr>
        </p:nvGraphicFramePr>
        <p:xfrm>
          <a:off x="457199" y="4621271"/>
          <a:ext cx="6837813" cy="259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161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1632826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1632826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</a:tblGrid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Permanent Financing Sources (updated 12/8/2025)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Amount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% of Total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Fund Capital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$3,200,000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4%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Fund Operations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$450,000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0.6%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313946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City of Oakland 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$28,771,000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35.9%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Oakland Housing Authority Land Donation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$4,900,000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6.1%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90959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Oakland Housing Authority Permanent Loan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$2,600,000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3.2%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State HCD Veterans Housing and Homelessness Prevention Program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$3,528,887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4.4%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State HCD Infill Infrastructure Grant Program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$4,154,768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5.2%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6293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Deferred Developer Fee and GP Equity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$800,000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70269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9% LIHTC Equity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$31,626,453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39.5%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233996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Franklin Gothic ATF" panose="020B0503060602040204" pitchFamily="34" charset="77"/>
                        </a:rPr>
                        <a:t>Total Sources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tx1"/>
                          </a:solidFill>
                          <a:latin typeface="Franklin Gothic ATF" panose="020B0503060602040204" pitchFamily="34" charset="77"/>
                        </a:rPr>
                        <a:t>$80,031,108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tx1"/>
                          </a:solidFill>
                          <a:latin typeface="Franklin Gothic ATF" panose="020B0503060602040204" pitchFamily="34" charset="77"/>
                        </a:rPr>
                        <a:t>100%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graphicFrame>
        <p:nvGraphicFramePr>
          <p:cNvPr id="47" name="Table 5">
            <a:extLst>
              <a:ext uri="{FF2B5EF4-FFF2-40B4-BE49-F238E27FC236}">
                <a16:creationId xmlns:a16="http://schemas.microsoft.com/office/drawing/2014/main" id="{72D17434-68F1-80FC-76C3-EE95DB1E1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674409"/>
              </p:ext>
            </p:extLst>
          </p:nvPr>
        </p:nvGraphicFramePr>
        <p:xfrm>
          <a:off x="3927541" y="7214884"/>
          <a:ext cx="3367471" cy="964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511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19342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by Target Population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Units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Homeless Veterans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Low-Income Households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32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0705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52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033B23E-12E2-2AE4-E0B2-09B763D8AA3A}"/>
              </a:ext>
            </a:extLst>
          </p:cNvPr>
          <p:cNvSpPr txBox="1"/>
          <p:nvPr/>
        </p:nvSpPr>
        <p:spPr>
          <a:xfrm>
            <a:off x="4490519" y="773694"/>
            <a:ext cx="2815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PRE-DEVELOPMENT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A95C2EE-7CEE-0192-875E-B7A8A1B9B8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948" b="3948"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6A8C270-B810-9D1A-D579-F4789D60D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278388"/>
              </p:ext>
            </p:extLst>
          </p:nvPr>
        </p:nvGraphicFramePr>
        <p:xfrm>
          <a:off x="457200" y="7214884"/>
          <a:ext cx="3378607" cy="191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238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501548">
                  <a:extLst>
                    <a:ext uri="{9D8B030D-6E8A-4147-A177-3AD203B41FA5}">
                      <a16:colId xmlns:a16="http://schemas.microsoft.com/office/drawing/2014/main" val="1346572640"/>
                    </a:ext>
                  </a:extLst>
                </a:gridCol>
                <a:gridCol w="501548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501548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  <a:gridCol w="501548">
                  <a:extLst>
                    <a:ext uri="{9D8B030D-6E8A-4147-A177-3AD203B41FA5}">
                      <a16:colId xmlns:a16="http://schemas.microsoft.com/office/drawing/2014/main" val="3406996823"/>
                    </a:ext>
                  </a:extLst>
                </a:gridCol>
                <a:gridCol w="588177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222850">
                <a:tc gridSpan="6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Mix Affordability Levels</a:t>
                      </a:r>
                      <a:endParaRPr lang="en-US" sz="85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 marL="83127" marR="83127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Income Level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Studio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1-Bd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2-Bd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3-Bd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Total Units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40% AMI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882291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60% AMI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23934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Manager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24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53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78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D1B7B-5772-B645-D8DD-04FE1B845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784DF10-CA62-20A7-BA4B-09ABCB0E4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515674"/>
              </p:ext>
            </p:extLst>
          </p:nvPr>
        </p:nvGraphicFramePr>
        <p:xfrm>
          <a:off x="452854" y="3460460"/>
          <a:ext cx="68580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4903847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138268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9075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3167906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Capital Funding: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$4,375,000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Construction Start: 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January 2027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8128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Operations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Completion: 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July 2028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1233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Other County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Residential Development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$81,607,414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2603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City Match: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$15,000,000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Per Unit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$896,785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3051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7887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B7EF0F3-9A63-5DA2-6A89-732685A33EA1}"/>
              </a:ext>
            </a:extLst>
          </p:cNvPr>
          <p:cNvSpPr txBox="1"/>
          <p:nvPr/>
        </p:nvSpPr>
        <p:spPr>
          <a:xfrm>
            <a:off x="450146" y="404708"/>
            <a:ext cx="685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ranklin Gothic ATF" panose="020B0503060602040204" pitchFamily="34" charset="77"/>
              </a:rPr>
              <a:t>Measure W Home Together Fund: Brighter Bancroft Senior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DA805E-01A9-822F-2CB0-2DE9D69DA59F}"/>
              </a:ext>
            </a:extLst>
          </p:cNvPr>
          <p:cNvSpPr txBox="1"/>
          <p:nvPr/>
        </p:nvSpPr>
        <p:spPr>
          <a:xfrm>
            <a:off x="451625" y="2770018"/>
            <a:ext cx="3880624" cy="251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Location: 2500 76</a:t>
            </a:r>
            <a:r>
              <a:rPr lang="en-US" sz="1000" b="1" baseline="30000" dirty="0">
                <a:solidFill>
                  <a:schemeClr val="bg1"/>
                </a:solidFill>
                <a:latin typeface="Franklin Gothic ATF" panose="020B0503060602040204" pitchFamily="34" charset="77"/>
              </a:rPr>
              <a:t>th</a:t>
            </a:r>
            <a:r>
              <a:rPr lang="en-US" sz="10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 Avenue, Oakland</a:t>
            </a:r>
            <a:endParaRPr lang="en-US" sz="1000" dirty="0">
              <a:solidFill>
                <a:schemeClr val="bg1"/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ABA003-919B-7AA3-9BA0-02F29558EAE5}"/>
              </a:ext>
            </a:extLst>
          </p:cNvPr>
          <p:cNvSpPr txBox="1"/>
          <p:nvPr/>
        </p:nvSpPr>
        <p:spPr>
          <a:xfrm>
            <a:off x="450146" y="3159542"/>
            <a:ext cx="6858000" cy="26161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lIns="91440" tIns="45720" rIns="0" bIns="45720" rtlCol="0" anchor="ctr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Developer: Eden Housing </a:t>
            </a:r>
            <a:r>
              <a:rPr lang="en-US" sz="1100" dirty="0">
                <a:latin typeface="Franklin Gothic ATF" panose="020B0503060602040204" pitchFamily="34" charset="77"/>
              </a:rPr>
              <a:t>|  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Architect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: BAR Architect &amp; Interiors</a:t>
            </a:r>
            <a:endParaRPr lang="en-US" sz="1100" dirty="0">
              <a:latin typeface="Franklin Gothic ATF" panose="020B0503060602040204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BAF908-2538-876D-0DAD-B50FFF25732A}"/>
              </a:ext>
            </a:extLst>
          </p:cNvPr>
          <p:cNvSpPr txBox="1"/>
          <p:nvPr/>
        </p:nvSpPr>
        <p:spPr>
          <a:xfrm>
            <a:off x="4580239" y="1420221"/>
            <a:ext cx="2636108" cy="847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000" dirty="0">
                <a:latin typeface="Franklin Gothic ATF" panose="020B0503060602040204" pitchFamily="34" charset="77"/>
              </a:rPr>
              <a:t>Brighter Bancroft Senior Apartments consists of 91 housing units with 90 units serving low-income households. Twenty-five (25) units will be reserved for homeless households.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5E8E8-1AD4-27FD-D7F3-DEC83708F90C}"/>
              </a:ext>
            </a:extLst>
          </p:cNvPr>
          <p:cNvSpPr txBox="1"/>
          <p:nvPr/>
        </p:nvSpPr>
        <p:spPr>
          <a:xfrm>
            <a:off x="5053140" y="9600855"/>
            <a:ext cx="22530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Franklin Gothic ATF" panose="020B0503060602040204" pitchFamily="34" charset="77"/>
              </a:rPr>
              <a:t>as of February 2026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B90D183-8EE7-3675-0248-9E8BCBE09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488572"/>
              </p:ext>
            </p:extLst>
          </p:nvPr>
        </p:nvGraphicFramePr>
        <p:xfrm>
          <a:off x="457200" y="4621271"/>
          <a:ext cx="6858000" cy="235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</a:tblGrid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Permanent Financing Sources (updated 12/8/2025)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Amount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% of Total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Fund Capital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$4,375,000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5.4%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Permanent Mortgage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$8,408,000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10.3%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90959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City of Oakland Measure U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$15,000,000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18.4%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Oakland Housing Authority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$10,000,000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12.2%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Affordable Housing Program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$2,000,000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2.4%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6293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Deferred Developer Fee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$812,811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70269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GP Equity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$6,505,983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8%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233996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4% LIHTC Equity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$34,505,620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42.3%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18199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 Sources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$81,607,414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100%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graphicFrame>
        <p:nvGraphicFramePr>
          <p:cNvPr id="46" name="Table 5">
            <a:extLst>
              <a:ext uri="{FF2B5EF4-FFF2-40B4-BE49-F238E27FC236}">
                <a16:creationId xmlns:a16="http://schemas.microsoft.com/office/drawing/2014/main" id="{2587D3C6-56F6-52EE-257A-F1E811FA8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03868"/>
              </p:ext>
            </p:extLst>
          </p:nvPr>
        </p:nvGraphicFramePr>
        <p:xfrm>
          <a:off x="450146" y="7272899"/>
          <a:ext cx="3367471" cy="155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718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710983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710983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  <a:gridCol w="833787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222850">
                <a:tc gridSpan="4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Mix Affordability Levels</a:t>
                      </a:r>
                      <a:endParaRPr lang="en-US" sz="85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 marL="83127" marR="83127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Income Level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1-Bd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2-Bd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Total Units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29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40% AMI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37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44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23934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Manager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75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91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graphicFrame>
        <p:nvGraphicFramePr>
          <p:cNvPr id="47" name="Table 5">
            <a:extLst>
              <a:ext uri="{FF2B5EF4-FFF2-40B4-BE49-F238E27FC236}">
                <a16:creationId xmlns:a16="http://schemas.microsoft.com/office/drawing/2014/main" id="{8EBCD322-CC2F-AEFE-6E0E-BB7F7CF9E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616317"/>
              </p:ext>
            </p:extLst>
          </p:nvPr>
        </p:nvGraphicFramePr>
        <p:xfrm>
          <a:off x="3927541" y="7272899"/>
          <a:ext cx="3367471" cy="964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511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19342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by Target Population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Units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Homeless Households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Low-Income Households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65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0705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90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77CB0F0-348B-DD3D-D0A8-A0D92AA0B5D9}"/>
              </a:ext>
            </a:extLst>
          </p:cNvPr>
          <p:cNvSpPr txBox="1"/>
          <p:nvPr/>
        </p:nvSpPr>
        <p:spPr>
          <a:xfrm>
            <a:off x="4490519" y="773694"/>
            <a:ext cx="2815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PRE-DEVELOPMENT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3983D17-4D0E-802C-E84B-85C9374418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321" b="432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0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7F6DD-D1C2-D4CB-739E-ACC021FE8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21A38150-AD99-2CF6-8B09-4351FFC76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0194"/>
              </p:ext>
            </p:extLst>
          </p:nvPr>
        </p:nvGraphicFramePr>
        <p:xfrm>
          <a:off x="452854" y="3460460"/>
          <a:ext cx="68580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4903847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138268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9075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3167906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Capital Funding: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$6,100,000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Construction Start: 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November 2026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8128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Operations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Completion: 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July 2028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1233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Other County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$14,402,382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Total Development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$126,953,539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2603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City Match: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$9,226,335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Per Unit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$976,566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3051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ED2FD7E-0773-E1F1-EDFF-ADD7CB1D5246}"/>
              </a:ext>
            </a:extLst>
          </p:cNvPr>
          <p:cNvSpPr txBox="1"/>
          <p:nvPr/>
        </p:nvSpPr>
        <p:spPr>
          <a:xfrm>
            <a:off x="450146" y="404708"/>
            <a:ext cx="685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ranklin Gothic ATF" panose="020B0503060602040204" pitchFamily="34" charset="77"/>
              </a:rPr>
              <a:t>Measure W Home Together Fund: Downtown Livermore Apartments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C8491C-B703-C1AE-34A4-92C3B4800B2E}"/>
              </a:ext>
            </a:extLst>
          </p:cNvPr>
          <p:cNvSpPr txBox="1"/>
          <p:nvPr/>
        </p:nvSpPr>
        <p:spPr>
          <a:xfrm>
            <a:off x="451625" y="2770018"/>
            <a:ext cx="3880624" cy="42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Location: Railroad Avenue and South L Street, Livermore				</a:t>
            </a:r>
            <a:endParaRPr lang="en-US" sz="1000" dirty="0">
              <a:solidFill>
                <a:schemeClr val="bg1"/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66D1AB-BBC5-7A04-1167-A0500250B704}"/>
              </a:ext>
            </a:extLst>
          </p:cNvPr>
          <p:cNvSpPr txBox="1"/>
          <p:nvPr/>
        </p:nvSpPr>
        <p:spPr>
          <a:xfrm>
            <a:off x="450146" y="3159542"/>
            <a:ext cx="6858000" cy="26161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lIns="91440" tIns="45720" rIns="0" bIns="45720" rtlCol="0" anchor="ctr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Developer:  Eden Housing </a:t>
            </a:r>
            <a:r>
              <a:rPr lang="en-US" sz="1100" dirty="0">
                <a:latin typeface="Franklin Gothic ATF" panose="020B0503060602040204" pitchFamily="34" charset="77"/>
              </a:rPr>
              <a:t>|  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Architect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: Dahlin Group</a:t>
            </a:r>
            <a:endParaRPr lang="en-US" sz="1100" dirty="0">
              <a:latin typeface="Franklin Gothic ATF" panose="020B0503060602040204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5E0746-1465-7433-5F93-026D0417D58F}"/>
              </a:ext>
            </a:extLst>
          </p:cNvPr>
          <p:cNvSpPr txBox="1"/>
          <p:nvPr/>
        </p:nvSpPr>
        <p:spPr>
          <a:xfrm>
            <a:off x="4580239" y="1420221"/>
            <a:ext cx="2636108" cy="123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000" dirty="0">
                <a:latin typeface="Franklin Gothic ATF" panose="020B0503060602040204" pitchFamily="34" charset="77"/>
              </a:rPr>
              <a:t>Downtown Livermore Apartments consists of 130 housing units with 128 units serving low-income households. Twenty-three (23) units will be reserved for homeless households and ten (10) units will be reserved for persons with physical, mental, or developmental disabilities.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6C8BC4-87B0-66E2-B830-A0CEBE14A049}"/>
              </a:ext>
            </a:extLst>
          </p:cNvPr>
          <p:cNvSpPr txBox="1"/>
          <p:nvPr/>
        </p:nvSpPr>
        <p:spPr>
          <a:xfrm>
            <a:off x="5053140" y="9600855"/>
            <a:ext cx="22530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Franklin Gothic ATF" panose="020B0503060602040204" pitchFamily="34" charset="77"/>
              </a:rPr>
              <a:t>as of February 2026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71AD948-BD04-EC47-A717-AAAC32DEE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90981"/>
              </p:ext>
            </p:extLst>
          </p:nvPr>
        </p:nvGraphicFramePr>
        <p:xfrm>
          <a:off x="457200" y="4621271"/>
          <a:ext cx="6858000" cy="3065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</a:tblGrid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Permanent Financing Sources (updated 12/8/2025)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Amount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% of Total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Fund Capital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$6,100,000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4.8%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Perm Loan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$19,372,576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15.2%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90959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City of Livermore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$9,226,335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7.3%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Alameda County Measure A1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$14,402,382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11.3%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State HCD No Place Like Home Program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$6,400,000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6293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State HCD National Housing Trust Fund Program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$15,382,421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12.1%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70269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State HCD Neighborhood Stabilization Program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$5,000,000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3.9%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233996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Deferred Developer Fee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$11,435,056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9%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18199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latin typeface="Franklin Gothic ATF" panose="020B0503060602040204" pitchFamily="34" charset="77"/>
                        </a:rPr>
                        <a:t>Accrued Deferred Interest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latin typeface="Franklin Gothic ATF" panose="020B0503060602040204" pitchFamily="34" charset="77"/>
                        </a:rPr>
                        <a:t>$1,351,085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latin typeface="Franklin Gothic ATF" panose="020B0503060602040204" pitchFamily="34" charset="77"/>
                        </a:rPr>
                        <a:t>1%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918850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SLD Lawsuit Bond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latin typeface="Franklin Gothic ATF" panose="020B0503060602040204" pitchFamily="34" charset="77"/>
                        </a:rPr>
                        <a:t>$500,000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latin typeface="Franklin Gothic ATF" panose="020B0503060602040204" pitchFamily="34" charset="77"/>
                        </a:rPr>
                        <a:t>0.4%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84215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4% LIHTC Equity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latin typeface="Franklin Gothic ATF" panose="020B0503060602040204" pitchFamily="34" charset="77"/>
                        </a:rPr>
                        <a:t>$37,783,684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latin typeface="Franklin Gothic ATF" panose="020B0503060602040204" pitchFamily="34" charset="77"/>
                        </a:rPr>
                        <a:t>29.7%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22084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 Sources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$126,953,539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100%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graphicFrame>
        <p:nvGraphicFramePr>
          <p:cNvPr id="47" name="Table 5">
            <a:extLst>
              <a:ext uri="{FF2B5EF4-FFF2-40B4-BE49-F238E27FC236}">
                <a16:creationId xmlns:a16="http://schemas.microsoft.com/office/drawing/2014/main" id="{E4D29671-E327-A430-1A86-79C09ACB8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015929"/>
              </p:ext>
            </p:extLst>
          </p:nvPr>
        </p:nvGraphicFramePr>
        <p:xfrm>
          <a:off x="457200" y="7749981"/>
          <a:ext cx="3367471" cy="1214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511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19342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by Target Population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Units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Homeless Households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23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Physical, Mental, or Intellectual Disabilities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257337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Low-Income Households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95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0705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128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C46091F-DDE1-F9A6-9DD9-E8418DE2A706}"/>
              </a:ext>
            </a:extLst>
          </p:cNvPr>
          <p:cNvSpPr txBox="1"/>
          <p:nvPr/>
        </p:nvSpPr>
        <p:spPr>
          <a:xfrm>
            <a:off x="4490519" y="773694"/>
            <a:ext cx="2815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PRE-DEVELOPMENT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FBC7AF3-2354-B819-9676-C9E1909146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46" r="1446"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865F6755-828B-CAED-7780-B1950BED7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965452"/>
              </p:ext>
            </p:extLst>
          </p:nvPr>
        </p:nvGraphicFramePr>
        <p:xfrm>
          <a:off x="3927540" y="7749981"/>
          <a:ext cx="3378606" cy="17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951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588981">
                  <a:extLst>
                    <a:ext uri="{9D8B030D-6E8A-4147-A177-3AD203B41FA5}">
                      <a16:colId xmlns:a16="http://schemas.microsoft.com/office/drawing/2014/main" val="1346572640"/>
                    </a:ext>
                  </a:extLst>
                </a:gridCol>
                <a:gridCol w="588981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588981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  <a:gridCol w="690712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222850">
                <a:tc gridSpan="5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Mix Affordability Levels</a:t>
                      </a:r>
                      <a:endParaRPr lang="en-US" sz="85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 marL="83127" marR="83127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Income Level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1-Bd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2-Bd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3-Bd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Total Units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20% AMI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18032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50% AMI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60%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19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23934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Manager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41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56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33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130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10D7E3C-D13C-E069-1B39-565C4C2F7949}"/>
              </a:ext>
            </a:extLst>
          </p:cNvPr>
          <p:cNvSpPr txBox="1"/>
          <p:nvPr/>
        </p:nvSpPr>
        <p:spPr>
          <a:xfrm>
            <a:off x="1298642" y="9063318"/>
            <a:ext cx="2546220" cy="5692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850" b="1" dirty="0">
                <a:latin typeface="Franklin Gothic ATF" panose="020B0503060602040204" pitchFamily="34" charset="77"/>
              </a:rPr>
              <a:t>Units @ 20% AMI:</a:t>
            </a:r>
            <a:br>
              <a:rPr lang="en-US" sz="850" b="1" dirty="0">
                <a:latin typeface="Franklin Gothic ATF" panose="020B0503060602040204" pitchFamily="34" charset="77"/>
              </a:rPr>
            </a:br>
            <a:r>
              <a:rPr lang="en-US" sz="850" dirty="0">
                <a:latin typeface="Franklin Gothic ATF" panose="020B0503060602040204" pitchFamily="34" charset="77"/>
              </a:rPr>
              <a:t>Seventeen (17) units will be restricted to households with incomes at or below 20% Area Median Income.</a:t>
            </a:r>
          </a:p>
        </p:txBody>
      </p:sp>
    </p:spTree>
    <p:extLst>
      <p:ext uri="{BB962C8B-B14F-4D97-AF65-F5344CB8AC3E}">
        <p14:creationId xmlns:p14="http://schemas.microsoft.com/office/powerpoint/2010/main" val="369329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2B741-EE71-A81A-0DB2-F51A8BF14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7A164B48-2044-FF45-20E3-5C49A165F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525293"/>
              </p:ext>
            </p:extLst>
          </p:nvPr>
        </p:nvGraphicFramePr>
        <p:xfrm>
          <a:off x="452854" y="3460460"/>
          <a:ext cx="68580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4903847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138268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9075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3167906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Capital Funding: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$4,674,667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Construction Start: 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June 2026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8128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Operations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$2,075,333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Completion: 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February 2028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1233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Other County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Residential Development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$137,078,310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2603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City Match: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$28,000,000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Per Unit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$1,151,919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3051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DF58B4-BD29-69CF-5730-A80ACB986F6A}"/>
              </a:ext>
            </a:extLst>
          </p:cNvPr>
          <p:cNvSpPr txBox="1"/>
          <p:nvPr/>
        </p:nvSpPr>
        <p:spPr>
          <a:xfrm>
            <a:off x="450146" y="404708"/>
            <a:ext cx="685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ranklin Gothic ATF" panose="020B0503060602040204" pitchFamily="34" charset="77"/>
              </a:rPr>
              <a:t>Measure W Home Together Fund: The Residences at Liberation Park		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D9F25-75BC-7214-6F23-0BA7F41FD90B}"/>
              </a:ext>
            </a:extLst>
          </p:cNvPr>
          <p:cNvSpPr txBox="1"/>
          <p:nvPr/>
        </p:nvSpPr>
        <p:spPr>
          <a:xfrm>
            <a:off x="451625" y="2770018"/>
            <a:ext cx="3880624" cy="251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Location: 2751 73</a:t>
            </a:r>
            <a:r>
              <a:rPr lang="en-US" sz="1000" b="1" baseline="30000" dirty="0">
                <a:solidFill>
                  <a:schemeClr val="bg1"/>
                </a:solidFill>
                <a:latin typeface="Franklin Gothic ATF" panose="020B0503060602040204" pitchFamily="34" charset="77"/>
              </a:rPr>
              <a:t>rd</a:t>
            </a:r>
            <a:r>
              <a:rPr lang="en-US" sz="10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 Avenue and 7101 MacArthur Boulevard, Oakland</a:t>
            </a:r>
            <a:endParaRPr lang="en-US" sz="1000" dirty="0">
              <a:solidFill>
                <a:schemeClr val="bg1"/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64EEE5-CAB5-F005-CACF-E10047AC5537}"/>
              </a:ext>
            </a:extLst>
          </p:cNvPr>
          <p:cNvSpPr txBox="1"/>
          <p:nvPr/>
        </p:nvSpPr>
        <p:spPr>
          <a:xfrm>
            <a:off x="450146" y="3159542"/>
            <a:ext cx="6858000" cy="26161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lIns="91440" tIns="45720" rIns="0" bIns="45720" rtlCol="0" anchor="ctr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Developer:  Black Cultural Zone and Eden Housing </a:t>
            </a:r>
            <a:r>
              <a:rPr lang="en-US" sz="1100" dirty="0">
                <a:latin typeface="Franklin Gothic ATF" panose="020B0503060602040204" pitchFamily="34" charset="77"/>
              </a:rPr>
              <a:t>|  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Architect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: YA Studios</a:t>
            </a:r>
            <a:endParaRPr lang="en-US" sz="1100" dirty="0">
              <a:latin typeface="Franklin Gothic ATF" panose="020B0503060602040204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056062-D43D-55A0-DDFE-8FF9F5A2038E}"/>
              </a:ext>
            </a:extLst>
          </p:cNvPr>
          <p:cNvSpPr txBox="1"/>
          <p:nvPr/>
        </p:nvSpPr>
        <p:spPr>
          <a:xfrm>
            <a:off x="3965481" y="8033349"/>
            <a:ext cx="3378605" cy="5692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850" b="1" dirty="0">
                <a:latin typeface="Franklin Gothic ATF" panose="020B0503060602040204" pitchFamily="34" charset="77"/>
              </a:rPr>
              <a:t>Units @ 20% AMI:</a:t>
            </a:r>
            <a:br>
              <a:rPr lang="en-US" sz="850" b="1" dirty="0">
                <a:latin typeface="Franklin Gothic ATF" panose="020B0503060602040204" pitchFamily="34" charset="77"/>
              </a:rPr>
            </a:br>
            <a:r>
              <a:rPr lang="en-US" sz="850" dirty="0">
                <a:latin typeface="Franklin Gothic ATF" panose="020B0503060602040204" pitchFamily="34" charset="77"/>
              </a:rPr>
              <a:t>Thirty (30) units will be restricted to households with incomes at or below 20% Area Median Income.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EABD66-095F-DA6E-38F2-4ECEEEAE5703}"/>
              </a:ext>
            </a:extLst>
          </p:cNvPr>
          <p:cNvSpPr txBox="1"/>
          <p:nvPr/>
        </p:nvSpPr>
        <p:spPr>
          <a:xfrm>
            <a:off x="4580239" y="1420221"/>
            <a:ext cx="2636108" cy="103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000" dirty="0">
                <a:latin typeface="Franklin Gothic ATF" panose="020B0503060602040204" pitchFamily="34" charset="77"/>
              </a:rPr>
              <a:t>The Residents at Liberation Park consists of 119 housing units with 118 units serving low-income households and ground floor retail. Thirty (30) units will be reserved for homeless households.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A83DE5-E71C-1A29-131D-B642CA69996B}"/>
              </a:ext>
            </a:extLst>
          </p:cNvPr>
          <p:cNvSpPr txBox="1"/>
          <p:nvPr/>
        </p:nvSpPr>
        <p:spPr>
          <a:xfrm>
            <a:off x="5053140" y="9600855"/>
            <a:ext cx="22530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Franklin Gothic ATF" panose="020B0503060602040204" pitchFamily="34" charset="77"/>
              </a:rPr>
              <a:t>as of February 2026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8466864-BFA6-2699-00D7-930A73E4B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86303"/>
              </p:ext>
            </p:extLst>
          </p:nvPr>
        </p:nvGraphicFramePr>
        <p:xfrm>
          <a:off x="457200" y="4621271"/>
          <a:ext cx="6858000" cy="212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</a:tblGrid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Permanent Financing Sources (updated 12/8/2025)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Amount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% of Total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Fund Capital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$4,674,667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3.4%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Fund Operations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$2,075,333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1.5%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313946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State HCD Affordable Housing and Sustainable Communities Program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$35,000,000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25.5%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City of Oakland Measure U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$28,000,000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20.4%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90959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State HCD Infill Infrastructure Grant Program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$7,767,171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5.7%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Accrued Soft Loan Interest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$1,631,254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1.2%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4% LIHTC Equity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$57,929,885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42.3%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6293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 Sources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$137,078,310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100%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70269"/>
                  </a:ext>
                </a:extLst>
              </a:tr>
            </a:tbl>
          </a:graphicData>
        </a:graphic>
      </p:graphicFrame>
      <p:graphicFrame>
        <p:nvGraphicFramePr>
          <p:cNvPr id="47" name="Table 5">
            <a:extLst>
              <a:ext uri="{FF2B5EF4-FFF2-40B4-BE49-F238E27FC236}">
                <a16:creationId xmlns:a16="http://schemas.microsoft.com/office/drawing/2014/main" id="{D2F740A0-CC04-2708-2C69-7CD11CAAF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37576"/>
              </p:ext>
            </p:extLst>
          </p:nvPr>
        </p:nvGraphicFramePr>
        <p:xfrm>
          <a:off x="3965481" y="6905952"/>
          <a:ext cx="3367471" cy="964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511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19342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by Target Population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Units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Homeless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30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Low-Income Households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88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0705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118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DD90236-1CF3-D846-2133-BFE6C29983AE}"/>
              </a:ext>
            </a:extLst>
          </p:cNvPr>
          <p:cNvSpPr txBox="1"/>
          <p:nvPr/>
        </p:nvSpPr>
        <p:spPr>
          <a:xfrm>
            <a:off x="4490519" y="773694"/>
            <a:ext cx="2815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PRE-DEVELOPMENT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2D23477-6845-4B7D-D536-4A408F4A00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432" r="7432"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E36432D-BA5A-57FA-8C8C-36A34CAAF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428911"/>
              </p:ext>
            </p:extLst>
          </p:nvPr>
        </p:nvGraphicFramePr>
        <p:xfrm>
          <a:off x="452854" y="6884257"/>
          <a:ext cx="3354067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541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497905">
                  <a:extLst>
                    <a:ext uri="{9D8B030D-6E8A-4147-A177-3AD203B41FA5}">
                      <a16:colId xmlns:a16="http://schemas.microsoft.com/office/drawing/2014/main" val="1346572640"/>
                    </a:ext>
                  </a:extLst>
                </a:gridCol>
                <a:gridCol w="497905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497905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  <a:gridCol w="497905">
                  <a:extLst>
                    <a:ext uri="{9D8B030D-6E8A-4147-A177-3AD203B41FA5}">
                      <a16:colId xmlns:a16="http://schemas.microsoft.com/office/drawing/2014/main" val="1276641506"/>
                    </a:ext>
                  </a:extLst>
                </a:gridCol>
                <a:gridCol w="583906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204461">
                <a:tc gridSpan="6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Mix Affordability Levels</a:t>
                      </a:r>
                      <a:endParaRPr lang="en-US" sz="85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 marL="83127" marR="83127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324317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Income Level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Studio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1-Bd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2-Bd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3-Bd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Total Units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04461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19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522318"/>
                  </a:ext>
                </a:extLst>
              </a:tr>
              <a:tr h="204461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30% AMI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24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04461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28201"/>
                  </a:ext>
                </a:extLst>
              </a:tr>
              <a:tr h="204461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50% AMI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29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04461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60%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23934"/>
                  </a:ext>
                </a:extLst>
              </a:tr>
              <a:tr h="204461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Manager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04461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44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33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32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119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16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9F6BE-3244-84D5-D26C-93E2CBD4F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DC8DD65-9D66-95C4-EDD7-B7113B378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463352"/>
              </p:ext>
            </p:extLst>
          </p:nvPr>
        </p:nvGraphicFramePr>
        <p:xfrm>
          <a:off x="452854" y="3460460"/>
          <a:ext cx="68580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4903847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138268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9075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3167906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Capital Funding: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$5,500,000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Construction Start: 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November 2026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8128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Operations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Completion: 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April 2028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1233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Other County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$6,926,828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Residential Development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$77,243,662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2603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City Match: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$778,654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Per Unit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$721,903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3051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925BBD-CCCC-2F4C-0193-1D3E3AA3B9F5}"/>
              </a:ext>
            </a:extLst>
          </p:cNvPr>
          <p:cNvSpPr txBox="1"/>
          <p:nvPr/>
        </p:nvSpPr>
        <p:spPr>
          <a:xfrm>
            <a:off x="450146" y="404708"/>
            <a:ext cx="685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ranklin Gothic ATF" panose="020B0503060602040204" pitchFamily="34" charset="77"/>
              </a:rPr>
              <a:t>Measure W Home Together Fund: 1247 McKay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576D0-1568-F939-0177-20BFEE23F2B5}"/>
              </a:ext>
            </a:extLst>
          </p:cNvPr>
          <p:cNvSpPr txBox="1"/>
          <p:nvPr/>
        </p:nvSpPr>
        <p:spPr>
          <a:xfrm>
            <a:off x="451625" y="2770018"/>
            <a:ext cx="3880624" cy="251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Location: 1247 McKay Avenue, Alameda</a:t>
            </a:r>
            <a:endParaRPr lang="en-US" sz="1000" dirty="0">
              <a:solidFill>
                <a:schemeClr val="bg1"/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07062-CE92-5904-FCA2-E76A6A9FCABF}"/>
              </a:ext>
            </a:extLst>
          </p:cNvPr>
          <p:cNvSpPr txBox="1"/>
          <p:nvPr/>
        </p:nvSpPr>
        <p:spPr>
          <a:xfrm>
            <a:off x="450146" y="3159542"/>
            <a:ext cx="6858000" cy="26161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lIns="91440" tIns="45720" rIns="0" bIns="45720" rtlCol="0" anchor="ctr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Developer: Mercy Housing California </a:t>
            </a:r>
            <a:r>
              <a:rPr lang="en-US" sz="1100" dirty="0">
                <a:latin typeface="Franklin Gothic ATF" panose="020B0503060602040204" pitchFamily="34" charset="77"/>
              </a:rPr>
              <a:t>|  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Architect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: PYATOK</a:t>
            </a:r>
            <a:endParaRPr lang="en-US" sz="1100" dirty="0">
              <a:latin typeface="Franklin Gothic ATF" panose="020B0503060602040204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BE9BCC-C699-B40F-18BA-80DAC9864561}"/>
              </a:ext>
            </a:extLst>
          </p:cNvPr>
          <p:cNvSpPr txBox="1"/>
          <p:nvPr/>
        </p:nvSpPr>
        <p:spPr>
          <a:xfrm>
            <a:off x="3886200" y="7925486"/>
            <a:ext cx="3378605" cy="5692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850" b="1" dirty="0">
                <a:latin typeface="Franklin Gothic ATF" panose="020B0503060602040204" pitchFamily="34" charset="77"/>
              </a:rPr>
              <a:t>Units @ 20% AMI:</a:t>
            </a:r>
            <a:br>
              <a:rPr lang="en-US" sz="850" b="1" dirty="0">
                <a:latin typeface="Franklin Gothic ATF" panose="020B0503060602040204" pitchFamily="34" charset="77"/>
              </a:rPr>
            </a:br>
            <a:r>
              <a:rPr lang="en-US" sz="850" dirty="0">
                <a:latin typeface="Franklin Gothic ATF" panose="020B0503060602040204" pitchFamily="34" charset="77"/>
              </a:rPr>
              <a:t>Thirty-six (36) units will be restricted to households with incomes at or below 20% Area Median Income.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787209-2F30-0153-8254-204A5347468A}"/>
              </a:ext>
            </a:extLst>
          </p:cNvPr>
          <p:cNvSpPr txBox="1"/>
          <p:nvPr/>
        </p:nvSpPr>
        <p:spPr>
          <a:xfrm>
            <a:off x="4580239" y="1420221"/>
            <a:ext cx="2636108" cy="847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000" dirty="0">
                <a:latin typeface="Franklin Gothic ATF" panose="020B0503060602040204" pitchFamily="34" charset="77"/>
              </a:rPr>
              <a:t>1247 McKay consists of 107 housing units with 106 units serving low-income households and ground floor retail. One hundred and six (106) units will be reserved for homeless seniors.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28C098-DF59-C491-2A8D-A2DD51B15E5E}"/>
              </a:ext>
            </a:extLst>
          </p:cNvPr>
          <p:cNvSpPr txBox="1"/>
          <p:nvPr/>
        </p:nvSpPr>
        <p:spPr>
          <a:xfrm>
            <a:off x="5053140" y="9600855"/>
            <a:ext cx="22530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Franklin Gothic ATF" panose="020B0503060602040204" pitchFamily="34" charset="77"/>
              </a:rPr>
              <a:t>as of February 2026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4DBA91F-2942-602C-0684-49693DAD4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04355"/>
              </p:ext>
            </p:extLst>
          </p:nvPr>
        </p:nvGraphicFramePr>
        <p:xfrm>
          <a:off x="457200" y="4621271"/>
          <a:ext cx="6858000" cy="235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</a:tblGrid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Permanent Financing Sources (updated 12/8/2025)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Amount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% of Total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Fund Capital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$5,500,000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7.1%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HUD 202 Capital Grant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$12,070,000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15.6%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90959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Alameda County Measure A1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$6,926,828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9%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State Health and Human Services Community Care Expansion Grant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$10,964,423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14.2%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Fergeson Foundation Grant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$6,000,000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7.8%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6293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City of Alameda HOME/CDBG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$778,654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70269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GP – Year 1 PRAC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$1,008,378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1.3%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233996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9% LIHTC Equity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$33,995,379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44%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18199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 Sources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$77,243,662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100%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graphicFrame>
        <p:nvGraphicFramePr>
          <p:cNvPr id="47" name="Table 5">
            <a:extLst>
              <a:ext uri="{FF2B5EF4-FFF2-40B4-BE49-F238E27FC236}">
                <a16:creationId xmlns:a16="http://schemas.microsoft.com/office/drawing/2014/main" id="{4E5B7182-8995-F04B-F8C6-474BAAD11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386419"/>
              </p:ext>
            </p:extLst>
          </p:nvPr>
        </p:nvGraphicFramePr>
        <p:xfrm>
          <a:off x="3886200" y="7145490"/>
          <a:ext cx="3367471" cy="714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511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19342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by Target Population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Units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Homeless Senior Households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106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106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52C84EE-698C-EFCD-009F-B1D53F60E13C}"/>
              </a:ext>
            </a:extLst>
          </p:cNvPr>
          <p:cNvSpPr txBox="1"/>
          <p:nvPr/>
        </p:nvSpPr>
        <p:spPr>
          <a:xfrm>
            <a:off x="4490519" y="773694"/>
            <a:ext cx="2815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PRE-DEVELOPMENT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9F7A4FE-7B12-9D74-6DD2-CBA71124ED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578" b="2578"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D4EA6C2-FA0D-BA32-D0CC-A6ACEBA7F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99171"/>
              </p:ext>
            </p:extLst>
          </p:nvPr>
        </p:nvGraphicFramePr>
        <p:xfrm>
          <a:off x="450146" y="7143303"/>
          <a:ext cx="3378606" cy="133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394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713334">
                  <a:extLst>
                    <a:ext uri="{9D8B030D-6E8A-4147-A177-3AD203B41FA5}">
                      <a16:colId xmlns:a16="http://schemas.microsoft.com/office/drawing/2014/main" val="1346572640"/>
                    </a:ext>
                  </a:extLst>
                </a:gridCol>
                <a:gridCol w="713334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  <a:gridCol w="836544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222850">
                <a:tc gridSpan="4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Mix Affordability Levels</a:t>
                      </a:r>
                      <a:endParaRPr lang="en-US" sz="85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 marL="83127" marR="83127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Income Level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Studio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2-Bd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Total Units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30% AMI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70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70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Manager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23934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106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107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32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B6B7A-F5DD-850B-E142-21F5ABF8D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E82E27D-04FA-63A8-70EE-AF4748E32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621544"/>
              </p:ext>
            </p:extLst>
          </p:nvPr>
        </p:nvGraphicFramePr>
        <p:xfrm>
          <a:off x="452854" y="3460460"/>
          <a:ext cx="68580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4903847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138268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9075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3167906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Capital Funding: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$4,375,000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Construction Start: 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October 2026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8128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Operations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$1,250,000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Completion: 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May 2028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1233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Other County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Residential Development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$71,155,817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2603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City Match: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$22,111,927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Per Unit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$974,737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3051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D81F15-BD30-FBA6-1E30-B1F2C67125C4}"/>
              </a:ext>
            </a:extLst>
          </p:cNvPr>
          <p:cNvSpPr txBox="1"/>
          <p:nvPr/>
        </p:nvSpPr>
        <p:spPr>
          <a:xfrm>
            <a:off x="450146" y="404708"/>
            <a:ext cx="685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ranklin Gothic ATF" panose="020B0503060602040204" pitchFamily="34" charset="77"/>
              </a:rPr>
              <a:t>Measure W Home Together Fund: 3135 San Pablo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CA53A-27F1-9159-185E-DCF9A0CD15D3}"/>
              </a:ext>
            </a:extLst>
          </p:cNvPr>
          <p:cNvSpPr txBox="1"/>
          <p:nvPr/>
        </p:nvSpPr>
        <p:spPr>
          <a:xfrm>
            <a:off x="451625" y="2770018"/>
            <a:ext cx="3880624" cy="251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Location: 3135 San Pablo Avenue and 967 32</a:t>
            </a:r>
            <a:r>
              <a:rPr lang="en-US" sz="1000" b="1" baseline="30000" dirty="0">
                <a:solidFill>
                  <a:schemeClr val="bg1"/>
                </a:solidFill>
                <a:latin typeface="Franklin Gothic ATF" panose="020B0503060602040204" pitchFamily="34" charset="77"/>
              </a:rPr>
              <a:t>nd</a:t>
            </a:r>
            <a:r>
              <a:rPr lang="en-US" sz="10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 Street, Oakland</a:t>
            </a:r>
            <a:endParaRPr lang="en-US" sz="1000" dirty="0">
              <a:solidFill>
                <a:schemeClr val="bg1"/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80C0F-6EA1-4B06-C313-B7700D581FFE}"/>
              </a:ext>
            </a:extLst>
          </p:cNvPr>
          <p:cNvSpPr txBox="1"/>
          <p:nvPr/>
        </p:nvSpPr>
        <p:spPr>
          <a:xfrm>
            <a:off x="450146" y="3159542"/>
            <a:ext cx="6858000" cy="26161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lIns="91440" tIns="45720" rIns="0" bIns="45720" rtlCol="0" anchor="ctr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Developer:  Satellite Affordable Housing Associates </a:t>
            </a:r>
            <a:r>
              <a:rPr lang="en-US" sz="1100" dirty="0">
                <a:latin typeface="Franklin Gothic ATF" panose="020B0503060602040204" pitchFamily="34" charset="77"/>
              </a:rPr>
              <a:t>|  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Architect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: Leddy Maytum Stacy Architects</a:t>
            </a:r>
            <a:endParaRPr lang="en-US" sz="1100" dirty="0">
              <a:latin typeface="Franklin Gothic ATF" panose="020B0503060602040204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C99351-8854-BCB1-BA3F-F7151230A400}"/>
              </a:ext>
            </a:extLst>
          </p:cNvPr>
          <p:cNvSpPr txBox="1"/>
          <p:nvPr/>
        </p:nvSpPr>
        <p:spPr>
          <a:xfrm>
            <a:off x="3886200" y="8173002"/>
            <a:ext cx="3378605" cy="5692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850" b="1" dirty="0">
                <a:latin typeface="Franklin Gothic ATF" panose="020B0503060602040204" pitchFamily="34" charset="77"/>
              </a:rPr>
              <a:t>Units @ 20% AMI:</a:t>
            </a:r>
            <a:br>
              <a:rPr lang="en-US" sz="850" b="1" dirty="0">
                <a:latin typeface="Franklin Gothic ATF" panose="020B0503060602040204" pitchFamily="34" charset="77"/>
              </a:rPr>
            </a:br>
            <a:r>
              <a:rPr lang="en-US" sz="850" dirty="0">
                <a:latin typeface="Franklin Gothic ATF" panose="020B0503060602040204" pitchFamily="34" charset="77"/>
              </a:rPr>
              <a:t>Twenty-five (25) units will be restricted to households with incomes at or below 20% Area Median Income.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461800-6164-0AF9-1EDF-B1DB1B080FDA}"/>
              </a:ext>
            </a:extLst>
          </p:cNvPr>
          <p:cNvSpPr txBox="1"/>
          <p:nvPr/>
        </p:nvSpPr>
        <p:spPr>
          <a:xfrm>
            <a:off x="4580239" y="1420221"/>
            <a:ext cx="2636108" cy="847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000" dirty="0">
                <a:latin typeface="Franklin Gothic ATF" panose="020B0503060602040204" pitchFamily="34" charset="77"/>
              </a:rPr>
              <a:t>3135 San Pablo consists of 74 housing units with 73 units serving low-income senior households. Twenty-five (25) units will be reserved for homeless households.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5D533E-A366-BD4F-B544-59D6F7390743}"/>
              </a:ext>
            </a:extLst>
          </p:cNvPr>
          <p:cNvSpPr txBox="1"/>
          <p:nvPr/>
        </p:nvSpPr>
        <p:spPr>
          <a:xfrm>
            <a:off x="5053140" y="9600855"/>
            <a:ext cx="22530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Franklin Gothic ATF" panose="020B0503060602040204" pitchFamily="34" charset="77"/>
              </a:rPr>
              <a:t>as of February 2026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EE63E1-30F8-F495-DB44-8D6187CB3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53211"/>
              </p:ext>
            </p:extLst>
          </p:nvPr>
        </p:nvGraphicFramePr>
        <p:xfrm>
          <a:off x="457200" y="4621271"/>
          <a:ext cx="6858000" cy="235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</a:tblGrid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Permanent Financing Sources (updated 12/8/2025)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Amount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% of Total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Fund Capital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$4,375,000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5.8%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Fund Operations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$1,250,000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1.7%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313946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City of Oakland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$22,111,927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29.6%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Oakland Housing Authority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$10,000,000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13.4%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90959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State of California Sponsor Loan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$12,000,000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16%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Local Initiatives Support Corporation Grant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$156,000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0.2%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Sponsor Loan Interest and GP Equity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$970,602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1.3%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6293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9% LIHTC Equity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$23,876,406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31.9%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18199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 Sources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$74,739,935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100%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graphicFrame>
        <p:nvGraphicFramePr>
          <p:cNvPr id="47" name="Table 5">
            <a:extLst>
              <a:ext uri="{FF2B5EF4-FFF2-40B4-BE49-F238E27FC236}">
                <a16:creationId xmlns:a16="http://schemas.microsoft.com/office/drawing/2014/main" id="{FA27F5CE-B472-401B-FBFE-7E00D50ED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10058"/>
              </p:ext>
            </p:extLst>
          </p:nvPr>
        </p:nvGraphicFramePr>
        <p:xfrm>
          <a:off x="3886200" y="7157562"/>
          <a:ext cx="3367471" cy="964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511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19342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by Target Population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Units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Homeless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Low-Income Households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48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0705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73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EF3CA03-B403-FC29-A12F-3EA7BBA367EE}"/>
              </a:ext>
            </a:extLst>
          </p:cNvPr>
          <p:cNvSpPr txBox="1"/>
          <p:nvPr/>
        </p:nvSpPr>
        <p:spPr>
          <a:xfrm>
            <a:off x="4490519" y="773694"/>
            <a:ext cx="2815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PRE-DEVELOPMENT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E0EC365-9801-826E-4732-D9601062E7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371" b="7371"/>
          <a:stretch/>
        </p:blipFill>
        <p:spPr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4555901D-98DB-4302-5539-15721A7C5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349676"/>
              </p:ext>
            </p:extLst>
          </p:nvPr>
        </p:nvGraphicFramePr>
        <p:xfrm>
          <a:off x="450146" y="7157562"/>
          <a:ext cx="3378606" cy="17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951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588981">
                  <a:extLst>
                    <a:ext uri="{9D8B030D-6E8A-4147-A177-3AD203B41FA5}">
                      <a16:colId xmlns:a16="http://schemas.microsoft.com/office/drawing/2014/main" val="1346572640"/>
                    </a:ext>
                  </a:extLst>
                </a:gridCol>
                <a:gridCol w="588981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588981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  <a:gridCol w="690712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222850">
                <a:tc gridSpan="5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Mix Affordability Levels</a:t>
                      </a:r>
                      <a:endParaRPr lang="en-US" sz="85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 marL="83127" marR="83127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Income Level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Studio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1-Bd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2-Bd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Total Units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60679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30% AMI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60% AMI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23934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Manager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55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73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94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3E8D4-F746-7E28-4971-B25FE5F7E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1B4A10F-F46D-B882-064F-0C027EE25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801464"/>
              </p:ext>
            </p:extLst>
          </p:nvPr>
        </p:nvGraphicFramePr>
        <p:xfrm>
          <a:off x="452854" y="3460460"/>
          <a:ext cx="68580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4903847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138268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9075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3167906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Capital Funding: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$2,375,000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Construction Start: 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March 2027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8128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Operations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$550,000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Completion: 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September 2028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1233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Other County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Total Development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$55,489,321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2603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City Match: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$8,523,743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Per Unit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$946,599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3051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D32771-5338-249E-DB5E-F3FDF7B21EB3}"/>
              </a:ext>
            </a:extLst>
          </p:cNvPr>
          <p:cNvSpPr txBox="1"/>
          <p:nvPr/>
        </p:nvSpPr>
        <p:spPr>
          <a:xfrm>
            <a:off x="450146" y="404708"/>
            <a:ext cx="685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ranklin Gothic ATF" panose="020B0503060602040204" pitchFamily="34" charset="77"/>
              </a:rPr>
              <a:t>Measure W Home Together Fund: Thornton Avenue Family Apartments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D857AB-55EA-9D5D-19B3-F62C892B40FA}"/>
              </a:ext>
            </a:extLst>
          </p:cNvPr>
          <p:cNvSpPr txBox="1"/>
          <p:nvPr/>
        </p:nvSpPr>
        <p:spPr>
          <a:xfrm>
            <a:off x="451625" y="2770018"/>
            <a:ext cx="3880624" cy="251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Location: 6347-6371 Thornton Avenue, Newark	</a:t>
            </a:r>
            <a:endParaRPr lang="en-US" sz="1000" dirty="0">
              <a:solidFill>
                <a:schemeClr val="bg1"/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46A0A-7161-5C8F-8B77-5CD92AB0F432}"/>
              </a:ext>
            </a:extLst>
          </p:cNvPr>
          <p:cNvSpPr txBox="1"/>
          <p:nvPr/>
        </p:nvSpPr>
        <p:spPr>
          <a:xfrm>
            <a:off x="450146" y="3159542"/>
            <a:ext cx="6858000" cy="26161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lIns="91440" tIns="45720" rIns="0" bIns="45720" rtlCol="0" anchor="ctr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Developer: Satellite Affordable Housing Associates </a:t>
            </a:r>
            <a:r>
              <a:rPr lang="en-US" sz="1100" dirty="0">
                <a:latin typeface="Franklin Gothic ATF" panose="020B0503060602040204" pitchFamily="34" charset="77"/>
              </a:rPr>
              <a:t>|  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Architect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: Van Meter Williams Pollack, LLP</a:t>
            </a:r>
            <a:endParaRPr lang="en-US" sz="1100" dirty="0">
              <a:latin typeface="Franklin Gothic ATF" panose="020B0503060602040204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A80007-47BD-FE15-6957-6F78D3E89018}"/>
              </a:ext>
            </a:extLst>
          </p:cNvPr>
          <p:cNvSpPr txBox="1"/>
          <p:nvPr/>
        </p:nvSpPr>
        <p:spPr>
          <a:xfrm>
            <a:off x="4580239" y="1420221"/>
            <a:ext cx="2636108" cy="103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000" dirty="0">
                <a:latin typeface="Franklin Gothic ATF" panose="020B0503060602040204" pitchFamily="34" charset="77"/>
              </a:rPr>
              <a:t>Thornton Avenue Family Apartments consists of 59 housing units with 58 units serving low-income households. Thirteen (13) units will be reserved for homeless households, and forty-six (46) units will be reserved for families.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55802-8F6B-46D6-2D4B-378ACF6E940B}"/>
              </a:ext>
            </a:extLst>
          </p:cNvPr>
          <p:cNvSpPr txBox="1"/>
          <p:nvPr/>
        </p:nvSpPr>
        <p:spPr>
          <a:xfrm>
            <a:off x="5053140" y="9600855"/>
            <a:ext cx="22530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Franklin Gothic ATF" panose="020B0503060602040204" pitchFamily="34" charset="77"/>
              </a:rPr>
              <a:t>as of February 2026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4EBCB3B-BCCB-412D-8195-022CE617A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8919"/>
              </p:ext>
            </p:extLst>
          </p:nvPr>
        </p:nvGraphicFramePr>
        <p:xfrm>
          <a:off x="457200" y="4621271"/>
          <a:ext cx="6858000" cy="212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</a:tblGrid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Permanent Financing Sources (updated 12/8/2025)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Amount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% of Total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Fund Capital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$2,375,000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4.2%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Fund Operations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$550,000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1%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313946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City of Newark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$8,523,743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15.3%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City Land Donation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$4,700,000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8.4%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90959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Additional Local Sources and GP Equity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$7,925,578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14.2%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Federal Home Loan Bank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$1,770,000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3.2%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9% LIHTC Equity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$30,005,000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53.7%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18199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 Sources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$55,849,321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100%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graphicFrame>
        <p:nvGraphicFramePr>
          <p:cNvPr id="47" name="Table 5">
            <a:extLst>
              <a:ext uri="{FF2B5EF4-FFF2-40B4-BE49-F238E27FC236}">
                <a16:creationId xmlns:a16="http://schemas.microsoft.com/office/drawing/2014/main" id="{5E501E58-D685-A94E-CD7D-689922EA3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884719"/>
              </p:ext>
            </p:extLst>
          </p:nvPr>
        </p:nvGraphicFramePr>
        <p:xfrm>
          <a:off x="3886200" y="6889051"/>
          <a:ext cx="3367471" cy="964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511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19342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by Target Population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Units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Homeless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13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Low-Income Households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45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0705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58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A072E20-0276-CDEF-184A-3EB1155AE204}"/>
              </a:ext>
            </a:extLst>
          </p:cNvPr>
          <p:cNvSpPr txBox="1"/>
          <p:nvPr/>
        </p:nvSpPr>
        <p:spPr>
          <a:xfrm>
            <a:off x="4490519" y="773694"/>
            <a:ext cx="2815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PRE-DEVELOPMENT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A291FB3-81C5-11AD-435C-99F6843384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309" b="11309"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0DEA0E1-68A3-4E43-8D61-575B93412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679915"/>
              </p:ext>
            </p:extLst>
          </p:nvPr>
        </p:nvGraphicFramePr>
        <p:xfrm>
          <a:off x="466254" y="6889051"/>
          <a:ext cx="3378606" cy="155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951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588981">
                  <a:extLst>
                    <a:ext uri="{9D8B030D-6E8A-4147-A177-3AD203B41FA5}">
                      <a16:colId xmlns:a16="http://schemas.microsoft.com/office/drawing/2014/main" val="1346572640"/>
                    </a:ext>
                  </a:extLst>
                </a:gridCol>
                <a:gridCol w="588981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588981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  <a:gridCol w="690712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222850">
                <a:tc gridSpan="5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Mix Affordability Levels</a:t>
                      </a:r>
                      <a:endParaRPr lang="en-US" sz="85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 marL="83127" marR="83127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Income Level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1-Bd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2-Bd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3-Bd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Total Units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50% AMI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23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60%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23934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Manager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28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59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45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94811-CF6B-3807-E503-5914C1D6B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3562EE4C-A96D-1AC0-ED5B-4FBE5143E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947792"/>
              </p:ext>
            </p:extLst>
          </p:nvPr>
        </p:nvGraphicFramePr>
        <p:xfrm>
          <a:off x="452854" y="3460460"/>
          <a:ext cx="68580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4903847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138268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9075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3167906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Capital Funding: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$8,050,000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Construction Start: </a:t>
                      </a:r>
                      <a:endParaRPr lang="en-US" sz="1100" dirty="0"/>
                    </a:p>
                  </a:txBody>
                  <a:tcPr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June 2027</a:t>
                      </a:r>
                    </a:p>
                  </a:txBody>
                  <a:tcPr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8128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Operations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Completion: 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December 2027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1233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Other County Funding: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$0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Total Development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$68,083,955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2603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City Match: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$14,359,593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Franklin Gothic ATF" panose="020B0503060602040204" pitchFamily="34" charset="77"/>
                        </a:rPr>
                        <a:t>Per Unit Cost:</a:t>
                      </a:r>
                      <a:endParaRPr lang="en-US" sz="1100" dirty="0"/>
                    </a:p>
                  </a:txBody>
                  <a:tcPr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$618,945</a:t>
                      </a:r>
                    </a:p>
                  </a:txBody>
                  <a:tcPr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3051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A4B942A-1125-A295-E4E6-C1BD3090E523}"/>
              </a:ext>
            </a:extLst>
          </p:cNvPr>
          <p:cNvSpPr txBox="1"/>
          <p:nvPr/>
        </p:nvSpPr>
        <p:spPr>
          <a:xfrm>
            <a:off x="450146" y="404708"/>
            <a:ext cx="685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ranklin Gothic ATF" panose="020B0503060602040204" pitchFamily="34" charset="77"/>
              </a:rPr>
              <a:t>Measure W Home Together Fund: People’s Park Supportive Housing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EFA60D-DD00-59F3-2E67-C6E6A2AA3CE1}"/>
              </a:ext>
            </a:extLst>
          </p:cNvPr>
          <p:cNvSpPr txBox="1"/>
          <p:nvPr/>
        </p:nvSpPr>
        <p:spPr>
          <a:xfrm>
            <a:off x="451625" y="2770018"/>
            <a:ext cx="3880624" cy="251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Location: 2556 Haste Street, Berkeley</a:t>
            </a:r>
            <a:endParaRPr lang="en-US" sz="1000" dirty="0">
              <a:solidFill>
                <a:schemeClr val="bg1"/>
              </a:solidFill>
              <a:latin typeface="Franklin Gothic ATF" panose="020B050306060204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B2408-123D-BD19-4D9A-9D12BFA6CED9}"/>
              </a:ext>
            </a:extLst>
          </p:cNvPr>
          <p:cNvSpPr txBox="1"/>
          <p:nvPr/>
        </p:nvSpPr>
        <p:spPr>
          <a:xfrm>
            <a:off x="450146" y="3159542"/>
            <a:ext cx="6858000" cy="26161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lIns="91440" tIns="45720" rIns="0" bIns="45720" rtlCol="0" anchor="ctr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Developer:  Satellite Affordable Housing Associates </a:t>
            </a:r>
            <a:r>
              <a:rPr lang="en-US" sz="1100" dirty="0">
                <a:latin typeface="Franklin Gothic ATF" panose="020B0503060602040204" pitchFamily="34" charset="77"/>
              </a:rPr>
              <a:t>|  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Architect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Franklin Gothic ATF" panose="020B0503060602040204" pitchFamily="34" charset="77"/>
              </a:rPr>
              <a:t>: Leddy Maytum Stacy Architects</a:t>
            </a:r>
            <a:endParaRPr lang="en-US" sz="1100" dirty="0">
              <a:latin typeface="Franklin Gothic ATF" panose="020B0503060602040204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F66D8C-EDB2-5137-5B3D-74FF9947BCD8}"/>
              </a:ext>
            </a:extLst>
          </p:cNvPr>
          <p:cNvSpPr txBox="1"/>
          <p:nvPr/>
        </p:nvSpPr>
        <p:spPr>
          <a:xfrm>
            <a:off x="3933107" y="7707654"/>
            <a:ext cx="3378605" cy="5692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850" b="1" dirty="0">
                <a:latin typeface="Franklin Gothic ATF" panose="020B0503060602040204" pitchFamily="34" charset="77"/>
              </a:rPr>
              <a:t>Units @ 20% AMI:</a:t>
            </a:r>
            <a:br>
              <a:rPr lang="en-US" sz="850" b="1" dirty="0">
                <a:latin typeface="Franklin Gothic ATF" panose="020B0503060602040204" pitchFamily="34" charset="77"/>
              </a:rPr>
            </a:br>
            <a:r>
              <a:rPr lang="en-US" sz="850" dirty="0">
                <a:latin typeface="Franklin Gothic ATF" panose="020B0503060602040204" pitchFamily="34" charset="77"/>
              </a:rPr>
              <a:t>Forty-Six</a:t>
            </a:r>
            <a:r>
              <a:rPr lang="en-US" sz="850" b="1" dirty="0">
                <a:latin typeface="Franklin Gothic ATF" panose="020B0503060602040204" pitchFamily="34" charset="77"/>
              </a:rPr>
              <a:t> </a:t>
            </a:r>
            <a:r>
              <a:rPr lang="en-US" sz="850" dirty="0">
                <a:latin typeface="Franklin Gothic ATF" panose="020B0503060602040204" pitchFamily="34" charset="77"/>
              </a:rPr>
              <a:t>(46) units will be restricted to households with incomes at or below 20% Area Median Income.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F7AB80-D3E0-486A-7582-101B61E5AFF6}"/>
              </a:ext>
            </a:extLst>
          </p:cNvPr>
          <p:cNvSpPr txBox="1"/>
          <p:nvPr/>
        </p:nvSpPr>
        <p:spPr>
          <a:xfrm>
            <a:off x="4580239" y="1420221"/>
            <a:ext cx="2636108" cy="123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000" dirty="0">
                <a:latin typeface="Franklin Gothic ATF" panose="020B0503060602040204" pitchFamily="34" charset="77"/>
              </a:rPr>
              <a:t>People’s Park Supportive Housing consists of 110 housing units with 109 units serving low-income households. Forty-six (46) units will be reserved for homeless households and those with physical, mental, or developmental disabilities.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1D313C-D01F-2157-0233-F83A77B490C5}"/>
              </a:ext>
            </a:extLst>
          </p:cNvPr>
          <p:cNvSpPr txBox="1"/>
          <p:nvPr/>
        </p:nvSpPr>
        <p:spPr>
          <a:xfrm>
            <a:off x="5053140" y="9600855"/>
            <a:ext cx="22530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latin typeface="Franklin Gothic ATF" panose="020B0503060602040204" pitchFamily="34" charset="77"/>
              </a:rPr>
              <a:t>as of February 2026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6D4FF16-E52F-789A-4B9A-5AD93CA7F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101260"/>
              </p:ext>
            </p:extLst>
          </p:nvPr>
        </p:nvGraphicFramePr>
        <p:xfrm>
          <a:off x="457200" y="4621271"/>
          <a:ext cx="6858000" cy="188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</a:tblGrid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Permanent Financing Sources (updated 12/8/2025)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Amount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% of Total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Home Together Fund Capital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$8,050,000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11.8%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State of California No Place Like Home Program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$16,685,218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24.5%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909592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City of Berkeley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$14,359,953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21.1%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Federal Home Loan Bank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$2,000,000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2.9%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Deferred Developer Fee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$1,500,000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2.2%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62933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4% LIHTC Equity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$25,489,144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37.4%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18199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 Sources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$68,083,955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100%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graphicFrame>
        <p:nvGraphicFramePr>
          <p:cNvPr id="47" name="Table 5">
            <a:extLst>
              <a:ext uri="{FF2B5EF4-FFF2-40B4-BE49-F238E27FC236}">
                <a16:creationId xmlns:a16="http://schemas.microsoft.com/office/drawing/2014/main" id="{37F44603-916F-21A3-3E0A-DCAFA4A17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29652"/>
              </p:ext>
            </p:extLst>
          </p:nvPr>
        </p:nvGraphicFramePr>
        <p:xfrm>
          <a:off x="3933107" y="6634326"/>
          <a:ext cx="3367471" cy="964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511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19342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by Target Population</a:t>
                      </a: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Units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Homeless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46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Low-Income Households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Franklin Gothic ATF" panose="020B0503060602040204" pitchFamily="34" charset="77"/>
                        </a:rPr>
                        <a:t>53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0705"/>
                  </a:ext>
                </a:extLst>
              </a:tr>
              <a:tr h="23578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Franklin Gothic ATF" panose="020B0503060602040204" pitchFamily="34" charset="77"/>
                        </a:rPr>
                        <a:t>109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411E6F9-855C-9C95-5765-00A23380A3CE}"/>
              </a:ext>
            </a:extLst>
          </p:cNvPr>
          <p:cNvSpPr txBox="1"/>
          <p:nvPr/>
        </p:nvSpPr>
        <p:spPr>
          <a:xfrm>
            <a:off x="4490519" y="773694"/>
            <a:ext cx="2815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Franklin Gothic ATF" panose="020B0503060602040204" pitchFamily="34" charset="77"/>
              </a:rPr>
              <a:t>PRE-DEVELOPMENT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C52C9F3-AC25-CF52-6D3F-E998C9CDEB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58" b="11458"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D2E961C7-7988-6E07-7575-B684F19B3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679117"/>
              </p:ext>
            </p:extLst>
          </p:nvPr>
        </p:nvGraphicFramePr>
        <p:xfrm>
          <a:off x="450146" y="6637249"/>
          <a:ext cx="3378606" cy="17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951">
                  <a:extLst>
                    <a:ext uri="{9D8B030D-6E8A-4147-A177-3AD203B41FA5}">
                      <a16:colId xmlns:a16="http://schemas.microsoft.com/office/drawing/2014/main" val="296220770"/>
                    </a:ext>
                  </a:extLst>
                </a:gridCol>
                <a:gridCol w="588981">
                  <a:extLst>
                    <a:ext uri="{9D8B030D-6E8A-4147-A177-3AD203B41FA5}">
                      <a16:colId xmlns:a16="http://schemas.microsoft.com/office/drawing/2014/main" val="1346572640"/>
                    </a:ext>
                  </a:extLst>
                </a:gridCol>
                <a:gridCol w="588981">
                  <a:extLst>
                    <a:ext uri="{9D8B030D-6E8A-4147-A177-3AD203B41FA5}">
                      <a16:colId xmlns:a16="http://schemas.microsoft.com/office/drawing/2014/main" val="1459250261"/>
                    </a:ext>
                  </a:extLst>
                </a:gridCol>
                <a:gridCol w="588981">
                  <a:extLst>
                    <a:ext uri="{9D8B030D-6E8A-4147-A177-3AD203B41FA5}">
                      <a16:colId xmlns:a16="http://schemas.microsoft.com/office/drawing/2014/main" val="2247037058"/>
                    </a:ext>
                  </a:extLst>
                </a:gridCol>
                <a:gridCol w="690712">
                  <a:extLst>
                    <a:ext uri="{9D8B030D-6E8A-4147-A177-3AD203B41FA5}">
                      <a16:colId xmlns:a16="http://schemas.microsoft.com/office/drawing/2014/main" val="3410161807"/>
                    </a:ext>
                  </a:extLst>
                </a:gridCol>
              </a:tblGrid>
              <a:tr h="222850">
                <a:tc gridSpan="5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bg1"/>
                          </a:solidFill>
                          <a:latin typeface="Franklin Gothic ATF" panose="020B0503060602040204" pitchFamily="34" charset="77"/>
                        </a:rPr>
                        <a:t>Total Project Unit Mix Affordability Levels</a:t>
                      </a:r>
                      <a:endParaRPr lang="en-US" sz="85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 marL="83127" marR="83127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648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Income Level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Studio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1-Bd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2-Bd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ATF" panose="020B0503060602040204" pitchFamily="34" charset="77"/>
                        </a:rPr>
                        <a:t>Total Units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53542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15%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24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46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769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40% AMI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07613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50% AMI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22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364114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60% AMI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31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23934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Manager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Franklin Gothic ATF" panose="020B0503060602040204" pitchFamily="34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330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56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53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Franklin Gothic ATF" panose="020B0503060602040204" pitchFamily="34" charset="77"/>
                        </a:rPr>
                        <a:t>110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08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855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7509</TotalTime>
  <Words>2714</Words>
  <Application>Microsoft Office PowerPoint</Application>
  <PresentationFormat>Custom</PresentationFormat>
  <Paragraphs>888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Franklin Gothic ATF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Milton Cheng</dc:creator>
  <cp:lastModifiedBy>Katz, Stefani, CDA</cp:lastModifiedBy>
  <cp:revision>32</cp:revision>
  <dcterms:created xsi:type="dcterms:W3CDTF">2021-01-06T21:43:02Z</dcterms:created>
  <dcterms:modified xsi:type="dcterms:W3CDTF">2026-03-02T21:00:54Z</dcterms:modified>
</cp:coreProperties>
</file>